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8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1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r" defTabSz="914400" rtl="1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r" defTabSz="914400" rtl="1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defTabSz="914400" rtl="1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defTabSz="914400" rtl="1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671691"/>
            <a:ext cx="85344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EG" sz="2000" b="1" dirty="0"/>
              <a:t> </a:t>
            </a:r>
            <a:endParaRPr lang="en-US" sz="2000" dirty="0"/>
          </a:p>
          <a:p>
            <a:pPr algn="r" rtl="1"/>
            <a:r>
              <a:rPr lang="ar-EG" sz="2000" b="1" dirty="0"/>
              <a:t>الفصل الثانى</a:t>
            </a:r>
            <a:endParaRPr lang="en-US" sz="2000" dirty="0"/>
          </a:p>
          <a:p>
            <a:pPr algn="r" rtl="1"/>
            <a:r>
              <a:rPr lang="ar-EG" sz="2000" dirty="0"/>
              <a:t>مكونات البحث العلمى :القوادم ، وأقسام البحث ، والخواتم.</a:t>
            </a:r>
            <a:endParaRPr lang="en-US" sz="2000" dirty="0"/>
          </a:p>
          <a:p>
            <a:pPr algn="r" rtl="1"/>
            <a:r>
              <a:rPr lang="ar-EG" sz="2000" dirty="0"/>
              <a:t> </a:t>
            </a:r>
            <a:endParaRPr lang="en-US" sz="2000" dirty="0"/>
          </a:p>
          <a:p>
            <a:pPr algn="r" rtl="1"/>
            <a:r>
              <a:rPr lang="ar-EG" sz="2000" b="1" dirty="0"/>
              <a:t>عناصر ومكونات البحث العلمى:</a:t>
            </a:r>
            <a:endParaRPr lang="en-US" sz="2000" dirty="0"/>
          </a:p>
          <a:p>
            <a:pPr algn="r" rtl="1"/>
            <a:r>
              <a:rPr lang="ar-EG" sz="2000" b="1" dirty="0"/>
              <a:t> </a:t>
            </a:r>
            <a:endParaRPr lang="en-US" sz="2000" dirty="0"/>
          </a:p>
          <a:p>
            <a:pPr algn="r" rtl="1"/>
            <a:r>
              <a:rPr lang="ar-EG" sz="2000" dirty="0"/>
              <a:t>بداية يجب معرفة أنه لإنجاز أى بحث علمى فى مجال المكتبات والمعلومات يجب ان يحتوى على عناصر ثلاثة رئيسية ، كالتالى :</a:t>
            </a:r>
            <a:endParaRPr lang="en-US" sz="2000" dirty="0"/>
          </a:p>
          <a:p>
            <a:pPr algn="r" rtl="1"/>
            <a:r>
              <a:rPr lang="ar-EG" sz="2000" dirty="0"/>
              <a:t> </a:t>
            </a:r>
            <a:endParaRPr lang="en-US" sz="2000" dirty="0"/>
          </a:p>
          <a:p>
            <a:pPr algn="r" rtl="1"/>
            <a:r>
              <a:rPr lang="ar-EG" sz="2000" b="1" dirty="0"/>
              <a:t>أولا : القوادم ، وتشمل على </a:t>
            </a:r>
            <a:r>
              <a:rPr lang="ar-EG" sz="2000" b="1" dirty="0" smtClean="0"/>
              <a:t>:</a:t>
            </a:r>
            <a:endParaRPr lang="en-US" sz="2000" dirty="0"/>
          </a:p>
          <a:p>
            <a:pPr lvl="0" algn="r" rtl="1"/>
            <a:r>
              <a:rPr lang="ar-EG" sz="2000" dirty="0"/>
              <a:t>صفحة العنوان.</a:t>
            </a:r>
            <a:endParaRPr lang="en-US" sz="2000" dirty="0"/>
          </a:p>
          <a:p>
            <a:pPr lvl="0" algn="r" rtl="1"/>
            <a:r>
              <a:rPr lang="ar-EG" sz="2000" dirty="0"/>
              <a:t>مستخلص البحث.</a:t>
            </a:r>
            <a:endParaRPr lang="en-US" sz="2000" dirty="0"/>
          </a:p>
          <a:p>
            <a:pPr lvl="0" algn="r" rtl="1"/>
            <a:r>
              <a:rPr lang="ar-EG" sz="2000" dirty="0"/>
              <a:t>الشكر والتقدير.</a:t>
            </a:r>
            <a:endParaRPr lang="en-US" sz="2000" dirty="0"/>
          </a:p>
          <a:p>
            <a:pPr lvl="0" algn="r" rtl="1"/>
            <a:r>
              <a:rPr lang="ar-EG" sz="2000" dirty="0"/>
              <a:t>قائمة المحتويات.</a:t>
            </a:r>
            <a:endParaRPr lang="en-US" sz="2000" dirty="0"/>
          </a:p>
          <a:p>
            <a:pPr lvl="0" algn="r" rtl="1"/>
            <a:r>
              <a:rPr lang="ar-EG" sz="2000" dirty="0"/>
              <a:t>قائمة  الجداول ( إن وجد).</a:t>
            </a:r>
            <a:endParaRPr lang="en-US" sz="2000" dirty="0"/>
          </a:p>
          <a:p>
            <a:pPr lvl="0" algn="r" rtl="1"/>
            <a:r>
              <a:rPr lang="ar-EG" sz="2000" dirty="0"/>
              <a:t>قائمة الأشكال ( إن وجد).</a:t>
            </a:r>
            <a:endParaRPr lang="en-US" sz="2000" dirty="0"/>
          </a:p>
          <a:p>
            <a:pPr lvl="0" algn="r" rtl="1"/>
            <a:r>
              <a:rPr lang="ar-EG" sz="2000" dirty="0"/>
              <a:t>قائمة المختصرات ( إن وجد).</a:t>
            </a:r>
            <a:endParaRPr lang="en-US" sz="2000" dirty="0"/>
          </a:p>
          <a:p>
            <a:pPr lvl="0" algn="r" rtl="1"/>
            <a:r>
              <a:rPr lang="ar-EG" sz="2000" dirty="0"/>
              <a:t>مقدمة منهجية.</a:t>
            </a:r>
            <a:endParaRPr lang="en-US" sz="2000" dirty="0"/>
          </a:p>
          <a:p>
            <a:pPr algn="r" rtl="1"/>
            <a:r>
              <a:rPr lang="en-US" sz="2000" dirty="0"/>
              <a:t> </a:t>
            </a:r>
          </a:p>
          <a:p>
            <a:pPr algn="r" rtl="1"/>
            <a:r>
              <a:rPr lang="ar-EG" sz="2000" dirty="0"/>
              <a:t> 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9984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04800"/>
            <a:ext cx="86868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EG" sz="2000" b="1" dirty="0"/>
              <a:t>أولا: القوادم </a:t>
            </a:r>
            <a:r>
              <a:rPr lang="ar-EG" sz="2000" b="1" dirty="0" smtClean="0"/>
              <a:t>:</a:t>
            </a:r>
            <a:endParaRPr lang="en-US" sz="2000" dirty="0"/>
          </a:p>
          <a:p>
            <a:pPr algn="r"/>
            <a:r>
              <a:rPr lang="ar-EG" sz="2000" b="1" dirty="0" smtClean="0"/>
              <a:t>1- صفحة </a:t>
            </a:r>
            <a:r>
              <a:rPr lang="ar-EG" sz="2000" b="1" dirty="0"/>
              <a:t>العنوان :</a:t>
            </a:r>
            <a:r>
              <a:rPr lang="ar-EG" sz="2000" dirty="0"/>
              <a:t> هى الصفحة الأولى فى البحث وعادة لا تدخل هذه الصفحة فى </a:t>
            </a:r>
            <a:r>
              <a:rPr lang="ar-EG" sz="2000" dirty="0" smtClean="0"/>
              <a:t>الترقيم</a:t>
            </a:r>
          </a:p>
          <a:p>
            <a:pPr algn="r"/>
            <a:r>
              <a:rPr lang="ar-EG" sz="2000" b="1" dirty="0" smtClean="0"/>
              <a:t>2- مستخلص </a:t>
            </a:r>
            <a:r>
              <a:rPr lang="ar-EG" sz="2000" b="1" dirty="0"/>
              <a:t>البحث :</a:t>
            </a:r>
            <a:r>
              <a:rPr lang="ar-EG" sz="2000" dirty="0"/>
              <a:t> هو ملخص موجز يحدد موضوع البحث وهدفه وإجراءاته وأهم ما  توصل له من نتائج </a:t>
            </a:r>
            <a:r>
              <a:rPr lang="ar-EG" sz="2000" dirty="0" smtClean="0"/>
              <a:t>.</a:t>
            </a:r>
          </a:p>
          <a:p>
            <a:pPr algn="r" rtl="1"/>
            <a:r>
              <a:rPr lang="en-US" sz="2000" dirty="0"/>
              <a:t> </a:t>
            </a:r>
            <a:r>
              <a:rPr lang="ar-EG" sz="2000" b="1" dirty="0" smtClean="0"/>
              <a:t>3- الشكر </a:t>
            </a:r>
            <a:r>
              <a:rPr lang="ar-EG" sz="2000" b="1" dirty="0"/>
              <a:t>والتقدير :</a:t>
            </a:r>
            <a:r>
              <a:rPr lang="ar-EG" sz="2000" dirty="0"/>
              <a:t> وهى صفحة تحتوى على إمتنان بالشكر والتقدير لكل من قدم يد المساعدة ولو بقدر بسيط فى أى خطوة من خطوات البحث  ويكون ذلك بأسلوب مختصر دون إفراط فى المدح والشكر.</a:t>
            </a:r>
            <a:endParaRPr lang="en-US" sz="2000" dirty="0"/>
          </a:p>
          <a:p>
            <a:pPr algn="r" rtl="1"/>
            <a:r>
              <a:rPr lang="en-US" sz="2000" dirty="0"/>
              <a:t> </a:t>
            </a:r>
          </a:p>
          <a:p>
            <a:pPr algn="r"/>
            <a:r>
              <a:rPr lang="ar-EG" sz="2000" b="1" dirty="0" smtClean="0"/>
              <a:t>4- قائمة </a:t>
            </a:r>
            <a:r>
              <a:rPr lang="ar-EG" sz="2000" b="1" dirty="0"/>
              <a:t>المحتويات :</a:t>
            </a:r>
            <a:r>
              <a:rPr lang="ar-EG" sz="2000" dirty="0"/>
              <a:t> هى خريطة البحث وسجلا مكتوبا  يشمل كل أجزاء الرسالة بدءأ من مقدمة الدراسة </a:t>
            </a:r>
            <a:endParaRPr lang="en-US" sz="2000" dirty="0" smtClean="0"/>
          </a:p>
          <a:p>
            <a:pPr algn="r"/>
            <a:r>
              <a:rPr lang="ar-EG" sz="2000" dirty="0" smtClean="0"/>
              <a:t>حتى </a:t>
            </a:r>
            <a:r>
              <a:rPr lang="ar-EG" sz="2000" dirty="0"/>
              <a:t>ملاحق الدراسة ، ويبدأ الترقيم الأبجدى (أ – ب – جـ  - د .......) بها </a:t>
            </a:r>
            <a:r>
              <a:rPr lang="ar-EG" sz="2000" dirty="0" smtClean="0"/>
              <a:t>.</a:t>
            </a:r>
          </a:p>
          <a:p>
            <a:pPr algn="r" rtl="1"/>
            <a:r>
              <a:rPr lang="ar-EG" sz="2000" b="1" dirty="0" smtClean="0"/>
              <a:t>- شروط </a:t>
            </a:r>
            <a:r>
              <a:rPr lang="ar-EG" sz="2000" b="1" dirty="0"/>
              <a:t>واجب توافرها فى قائمة المحتويات </a:t>
            </a:r>
            <a:r>
              <a:rPr lang="ar-EG" sz="2000" b="1" dirty="0" smtClean="0"/>
              <a:t>:</a:t>
            </a:r>
            <a:endParaRPr lang="en-US" sz="2000" dirty="0"/>
          </a:p>
          <a:p>
            <a:pPr algn="r" rtl="1"/>
            <a:r>
              <a:rPr lang="ar-EG" sz="2000" dirty="0"/>
              <a:t>1. أن يأتى ترتيب الفصول والعناوين فيها بنفس الترتيب الوارد فى البحث.</a:t>
            </a:r>
            <a:endParaRPr lang="en-US" sz="2000" dirty="0"/>
          </a:p>
          <a:p>
            <a:pPr algn="r" rtl="1"/>
            <a:r>
              <a:rPr lang="ar-EG" sz="2000" dirty="0"/>
              <a:t>2.أن تكتب عناوين الفصول والعناوين الرئيسية والعناوين الفرعية وجميع عناصر قائمة المحتويات بنفس الطريقة التى كتبت بها داخل البحث بالكلمة والحرف (أى التطابق والتوحيد فى الصيغة).</a:t>
            </a:r>
            <a:endParaRPr lang="en-US" sz="2000" dirty="0"/>
          </a:p>
          <a:p>
            <a:pPr algn="r" rtl="1"/>
            <a:r>
              <a:rPr lang="ar-EG" sz="2000" dirty="0"/>
              <a:t>3.ان يكون ترقيم الصفحات فى قائمة المحتويات مطابقا للترقيم الموجود داخل البحث بالضبط.</a:t>
            </a:r>
            <a:endParaRPr lang="en-US" sz="2000" dirty="0"/>
          </a:p>
          <a:p>
            <a:pPr algn="r" rtl="1"/>
            <a:r>
              <a:rPr lang="ar-EG" sz="2000" dirty="0"/>
              <a:t>4.استخدام ابناط مختلفة بحيث يسهل التفريق بين عناوين الفصول والعناوين الرئيسية والعناوين الفرعية.</a:t>
            </a:r>
            <a:endParaRPr lang="en-US" sz="2000" dirty="0"/>
          </a:p>
          <a:p>
            <a:pPr algn="r" rtl="1"/>
            <a:r>
              <a:rPr lang="ar-EG" sz="2000" dirty="0"/>
              <a:t>5.فى حالة وجود ابواب وفصول فيجب ان يكون عنوان الباب له عنوان يجمع  الفصول التى تندرج تحته.</a:t>
            </a:r>
            <a:endParaRPr lang="en-US" sz="2000" dirty="0"/>
          </a:p>
          <a:p>
            <a:pPr algn="r" rtl="1"/>
            <a:r>
              <a:rPr lang="en-US" sz="2000" dirty="0"/>
              <a:t> </a:t>
            </a:r>
          </a:p>
          <a:p>
            <a:pPr algn="r" rtl="1"/>
            <a:r>
              <a:rPr lang="ar-EG" sz="2000" b="1" dirty="0"/>
              <a:t>5-قائمة الجداول: </a:t>
            </a:r>
            <a:r>
              <a:rPr lang="ar-EG" sz="2000" dirty="0"/>
              <a:t>تلى قائمة المحتويات مباشرة، وهى ثبت بجميع عناوين الجداول التى وردت داخل البحث.</a:t>
            </a:r>
            <a:endParaRPr lang="en-US" sz="2000" dirty="0"/>
          </a:p>
          <a:p>
            <a:pPr algn="r"/>
            <a:endParaRPr lang="ar-EG" sz="2000" dirty="0"/>
          </a:p>
        </p:txBody>
      </p:sp>
    </p:spTree>
    <p:extLst>
      <p:ext uri="{BB962C8B-B14F-4D97-AF65-F5344CB8AC3E}">
        <p14:creationId xmlns:p14="http://schemas.microsoft.com/office/powerpoint/2010/main" val="115754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304800"/>
            <a:ext cx="876300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EG" sz="2400" b="1" dirty="0"/>
              <a:t>6-قائمة الأشكال : </a:t>
            </a:r>
            <a:r>
              <a:rPr lang="ar-EG" sz="2400" dirty="0"/>
              <a:t>تلى قائمة الجداول ، وهى بيان بعناوين جميع الأشكال والرسوم التى وردت داخل البحث </a:t>
            </a:r>
            <a:r>
              <a:rPr lang="ar-EG" sz="2400" dirty="0" smtClean="0"/>
              <a:t>.</a:t>
            </a:r>
          </a:p>
          <a:p>
            <a:pPr algn="r" rtl="1"/>
            <a:r>
              <a:rPr lang="ar-EG" sz="2400" dirty="0"/>
              <a:t> </a:t>
            </a:r>
            <a:endParaRPr lang="en-US" sz="2400" dirty="0"/>
          </a:p>
          <a:p>
            <a:pPr algn="r"/>
            <a:r>
              <a:rPr lang="ar-EG" sz="2400" dirty="0"/>
              <a:t>7</a:t>
            </a:r>
            <a:r>
              <a:rPr lang="ar-EG" sz="2400" b="1" dirty="0"/>
              <a:t>- قائمة المختصرات :</a:t>
            </a:r>
            <a:r>
              <a:rPr lang="ar-EG" sz="2400" dirty="0"/>
              <a:t> هى قائمة لتوضيح الاختصارات التى وردت بالبحث </a:t>
            </a:r>
            <a:r>
              <a:rPr lang="ar-EG" sz="2400" dirty="0" smtClean="0"/>
              <a:t>.</a:t>
            </a:r>
          </a:p>
          <a:p>
            <a:pPr algn="r" rtl="1"/>
            <a:r>
              <a:rPr lang="ar-EG" sz="2400" dirty="0"/>
              <a:t> </a:t>
            </a:r>
            <a:endParaRPr lang="en-US" sz="2400" dirty="0"/>
          </a:p>
          <a:p>
            <a:pPr algn="r" rtl="1"/>
            <a:r>
              <a:rPr lang="ar-EG" sz="2400" dirty="0"/>
              <a:t>8</a:t>
            </a:r>
            <a:r>
              <a:rPr lang="ar-EG" sz="2400" b="1" dirty="0"/>
              <a:t>- المقدمة  المنهجية :</a:t>
            </a:r>
            <a:r>
              <a:rPr lang="ar-EG" sz="2400" dirty="0"/>
              <a:t> على الرغم من أنها أول شىء يقرأ ، إلا أنها آخر شىء يكتب ، وهى بيان لجميع المراحل التى مر بها البحث فعليها ، وتشتمل على العناصر التالية :</a:t>
            </a:r>
            <a:endParaRPr lang="en-US" sz="2400" dirty="0"/>
          </a:p>
          <a:p>
            <a:pPr lvl="0" algn="r" rtl="1"/>
            <a:r>
              <a:rPr lang="ar-EG" sz="2400" dirty="0"/>
              <a:t>تمهيد.</a:t>
            </a:r>
            <a:endParaRPr lang="en-US" sz="2400" dirty="0"/>
          </a:p>
          <a:p>
            <a:pPr lvl="0" algn="r" rtl="1"/>
            <a:r>
              <a:rPr lang="ar-EG" sz="2400" dirty="0"/>
              <a:t>مشكلة الدراسة.</a:t>
            </a:r>
            <a:endParaRPr lang="en-US" sz="2400" dirty="0"/>
          </a:p>
          <a:p>
            <a:pPr lvl="0" algn="r" rtl="1"/>
            <a:r>
              <a:rPr lang="ar-EG" sz="2400" dirty="0"/>
              <a:t>أهمية الدراسة ومبررات إختيارها.</a:t>
            </a:r>
            <a:endParaRPr lang="en-US" sz="2400" dirty="0"/>
          </a:p>
          <a:p>
            <a:pPr lvl="0" algn="r" rtl="1"/>
            <a:r>
              <a:rPr lang="ar-EG" sz="2400" dirty="0"/>
              <a:t>اهداف الدراسة وتساؤلاتها.</a:t>
            </a:r>
            <a:endParaRPr lang="en-US" sz="2400" dirty="0"/>
          </a:p>
          <a:p>
            <a:pPr lvl="0" algn="r" rtl="1"/>
            <a:r>
              <a:rPr lang="ar-EG" sz="2400" dirty="0"/>
              <a:t>حدود الدراسة ( مجال التغطية ).</a:t>
            </a:r>
            <a:endParaRPr lang="en-US" sz="2400" dirty="0"/>
          </a:p>
          <a:p>
            <a:pPr lvl="0" algn="r" rtl="1"/>
            <a:r>
              <a:rPr lang="ar-EG" sz="2400" dirty="0"/>
              <a:t>مصطلحات الدراسة (إن وجد).</a:t>
            </a:r>
            <a:endParaRPr lang="en-US" sz="2400" dirty="0"/>
          </a:p>
          <a:p>
            <a:pPr lvl="0" algn="r" rtl="1"/>
            <a:r>
              <a:rPr lang="ar-EG" sz="2400" dirty="0"/>
              <a:t>منهج الدراسة وأدواتها.</a:t>
            </a:r>
            <a:endParaRPr lang="en-US" sz="2400" dirty="0"/>
          </a:p>
          <a:p>
            <a:pPr lvl="0" algn="r" rtl="1"/>
            <a:r>
              <a:rPr lang="ar-EG" sz="2400" dirty="0"/>
              <a:t>مجتمع وعينة الدراسة.</a:t>
            </a:r>
            <a:endParaRPr lang="en-US" sz="2400" dirty="0"/>
          </a:p>
          <a:p>
            <a:pPr lvl="0" algn="r" rtl="1"/>
            <a:r>
              <a:rPr lang="ar-EG" sz="2400" dirty="0"/>
              <a:t>الدراسات السابقة.</a:t>
            </a:r>
            <a:endParaRPr lang="en-US" sz="2400" dirty="0"/>
          </a:p>
          <a:p>
            <a:pPr lvl="0" algn="r" rtl="1"/>
            <a:r>
              <a:rPr lang="ar-EG" sz="2400" dirty="0"/>
              <a:t>اقسام أو فصول الدراسة.</a:t>
            </a:r>
            <a:endParaRPr lang="en-US" sz="2400" dirty="0"/>
          </a:p>
          <a:p>
            <a:pPr algn="r" rtl="1"/>
            <a:r>
              <a:rPr lang="en-US" sz="2400" dirty="0"/>
              <a:t> </a:t>
            </a:r>
          </a:p>
          <a:p>
            <a:pPr algn="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99946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04801"/>
            <a:ext cx="86868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EG" sz="2000" dirty="0"/>
              <a:t> </a:t>
            </a:r>
            <a:endParaRPr lang="en-US" sz="2000" dirty="0"/>
          </a:p>
          <a:p>
            <a:pPr lvl="0" algn="r" rtl="1"/>
            <a:r>
              <a:rPr lang="ar-EG" sz="2000" b="1" dirty="0"/>
              <a:t> </a:t>
            </a:r>
            <a:r>
              <a:rPr lang="ar-EG" sz="2000" b="1" dirty="0" smtClean="0"/>
              <a:t>- أدوات </a:t>
            </a:r>
            <a:r>
              <a:rPr lang="ar-EG" sz="2000" b="1" dirty="0"/>
              <a:t>الدراسة ( أدوات جمع المادة العلمية ):</a:t>
            </a:r>
            <a:endParaRPr lang="en-US" sz="2000" dirty="0"/>
          </a:p>
          <a:p>
            <a:pPr algn="r" rtl="1"/>
            <a:r>
              <a:rPr lang="en-US" sz="2000" b="1" dirty="0"/>
              <a:t> </a:t>
            </a:r>
            <a:endParaRPr lang="en-US" sz="2000" dirty="0"/>
          </a:p>
          <a:p>
            <a:pPr algn="r" rtl="1"/>
            <a:r>
              <a:rPr lang="ar-EG" sz="2000" dirty="0"/>
              <a:t>يجب إشارة الباحث إلى الأدوات والوسائل التى سيعتمد عليها فى جمع البيانات والمعلومات اللازمة للدراسة ، ويتوقف ذلك على طبيعة البحث نفسه ، وتتمثل أدوات جمع المعلومات ، كالتالى:</a:t>
            </a:r>
            <a:endParaRPr lang="en-US" sz="2000" dirty="0"/>
          </a:p>
          <a:p>
            <a:pPr algn="r" rtl="1"/>
            <a:r>
              <a:rPr lang="ar-EG" sz="2000" dirty="0"/>
              <a:t> </a:t>
            </a:r>
            <a:endParaRPr lang="en-US" sz="2000" dirty="0"/>
          </a:p>
          <a:p>
            <a:pPr lvl="0" algn="r" rtl="1"/>
            <a:r>
              <a:rPr lang="ar-EG" sz="2000" dirty="0" smtClean="0"/>
              <a:t>- الاستبيان</a:t>
            </a:r>
            <a:r>
              <a:rPr lang="ar-EG" sz="2000" dirty="0"/>
              <a:t>.</a:t>
            </a:r>
            <a:endParaRPr lang="en-US" sz="2000" dirty="0"/>
          </a:p>
          <a:p>
            <a:pPr lvl="0" algn="r" rtl="1"/>
            <a:r>
              <a:rPr lang="ar-EG" sz="2000" dirty="0" smtClean="0"/>
              <a:t>- قائمة </a:t>
            </a:r>
            <a:r>
              <a:rPr lang="ar-EG" sz="2000" dirty="0"/>
              <a:t>المراجعة.</a:t>
            </a:r>
            <a:endParaRPr lang="en-US" sz="2000" dirty="0"/>
          </a:p>
          <a:p>
            <a:pPr lvl="0" algn="r" rtl="1"/>
            <a:r>
              <a:rPr lang="ar-EG" sz="2000" dirty="0" smtClean="0"/>
              <a:t>- المقابلة </a:t>
            </a:r>
            <a:r>
              <a:rPr lang="ar-EG" sz="2000" dirty="0"/>
              <a:t>الشخصية.</a:t>
            </a:r>
            <a:endParaRPr lang="en-US" sz="2000" dirty="0"/>
          </a:p>
          <a:p>
            <a:pPr lvl="0" algn="r" rtl="1"/>
            <a:r>
              <a:rPr lang="ar-EG" sz="2000" dirty="0" smtClean="0"/>
              <a:t>- الملاحظة</a:t>
            </a:r>
            <a:r>
              <a:rPr lang="ar-EG" sz="2000" dirty="0"/>
              <a:t>.</a:t>
            </a:r>
            <a:endParaRPr lang="en-US" sz="2000" dirty="0"/>
          </a:p>
          <a:p>
            <a:pPr lvl="0" algn="r" rtl="1"/>
            <a:r>
              <a:rPr lang="ar-EG" sz="2000" dirty="0" smtClean="0"/>
              <a:t>- تحليل </a:t>
            </a:r>
            <a:r>
              <a:rPr lang="ar-EG" sz="2000" dirty="0"/>
              <a:t>المضمون ( تحليل السجلات).</a:t>
            </a:r>
            <a:endParaRPr lang="en-US" sz="2000" dirty="0"/>
          </a:p>
          <a:p>
            <a:pPr lvl="0" algn="r" rtl="1"/>
            <a:r>
              <a:rPr lang="ar-EG" sz="2000" dirty="0" smtClean="0"/>
              <a:t>- المعاينة</a:t>
            </a:r>
            <a:r>
              <a:rPr lang="ar-EG" sz="2000" dirty="0"/>
              <a:t>.</a:t>
            </a:r>
            <a:endParaRPr lang="en-US" sz="2000" dirty="0"/>
          </a:p>
          <a:p>
            <a:pPr lvl="0" algn="r" rtl="1"/>
            <a:r>
              <a:rPr lang="ar-EG" sz="2000" dirty="0" smtClean="0"/>
              <a:t>- الإختبارات</a:t>
            </a:r>
            <a:r>
              <a:rPr lang="ar-EG" sz="2000" dirty="0"/>
              <a:t>.</a:t>
            </a:r>
            <a:endParaRPr lang="en-US" sz="2000" dirty="0"/>
          </a:p>
          <a:p>
            <a:pPr lvl="0" algn="r" rtl="1"/>
            <a:r>
              <a:rPr lang="ar-EG" sz="2000" dirty="0" smtClean="0"/>
              <a:t>- جلسات </a:t>
            </a:r>
            <a:r>
              <a:rPr lang="ar-EG" sz="2000" dirty="0"/>
              <a:t>الاتصال المباشر</a:t>
            </a:r>
            <a:r>
              <a:rPr lang="ar-EG" sz="2000" dirty="0" smtClean="0"/>
              <a:t>.</a:t>
            </a:r>
          </a:p>
          <a:p>
            <a:pPr marL="342900" lvl="0" indent="-342900" algn="r" rtl="1">
              <a:buFontTx/>
              <a:buChar char="-"/>
            </a:pPr>
            <a:endParaRPr lang="ar-EG" sz="2000" dirty="0" smtClean="0"/>
          </a:p>
          <a:p>
            <a:pPr algn="r" rtl="1"/>
            <a:r>
              <a:rPr lang="ar-EG" sz="2000" b="1" dirty="0"/>
              <a:t>الاستبيان</a:t>
            </a:r>
            <a:endParaRPr lang="en-US" sz="2000" dirty="0"/>
          </a:p>
          <a:p>
            <a:pPr algn="r" rtl="1"/>
            <a:r>
              <a:rPr lang="ar-EG" sz="2000" b="1" dirty="0"/>
              <a:t> </a:t>
            </a:r>
            <a:endParaRPr lang="en-US" sz="2000" dirty="0"/>
          </a:p>
          <a:p>
            <a:pPr algn="r"/>
            <a:r>
              <a:rPr lang="ar-EG" sz="2000" b="1" dirty="0"/>
              <a:t>     </a:t>
            </a:r>
            <a:r>
              <a:rPr lang="ar-EG" sz="2000" dirty="0"/>
              <a:t>هو أداة رئيسية تتكون من مجموعة من الأسئلة التحريرية ، وتوجه إلى الأشخاص الذين تم اختيارهم لموضوع الدراسة  ليسجلوا إجاباتهم ثم إعادة توجيه الاستبيان للباحث مرة  اخرى </a:t>
            </a:r>
            <a:endParaRPr lang="ar-EG" sz="2000" dirty="0" smtClean="0"/>
          </a:p>
          <a:p>
            <a:pPr algn="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46294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1" y="381000"/>
            <a:ext cx="86868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r" rtl="1">
              <a:buFontTx/>
              <a:buChar char="-"/>
            </a:pPr>
            <a:r>
              <a:rPr lang="ar-EG" sz="2400" b="1" dirty="0" smtClean="0"/>
              <a:t>خطوات </a:t>
            </a:r>
            <a:r>
              <a:rPr lang="ar-EG" sz="2400" b="1" dirty="0"/>
              <a:t>إعداد الاستبيان </a:t>
            </a:r>
            <a:r>
              <a:rPr lang="ar-EG" sz="2400" b="1" dirty="0" smtClean="0"/>
              <a:t>:</a:t>
            </a:r>
          </a:p>
          <a:p>
            <a:pPr marL="342900" lvl="0" indent="-342900" algn="r" rtl="1">
              <a:buFontTx/>
              <a:buChar char="-"/>
            </a:pPr>
            <a:endParaRPr lang="en-US" sz="2000" b="1" dirty="0" smtClean="0"/>
          </a:p>
          <a:p>
            <a:pPr algn="r" rtl="1"/>
            <a:r>
              <a:rPr lang="ar-EG" sz="2400" b="1" dirty="0"/>
              <a:t> </a:t>
            </a:r>
            <a:r>
              <a:rPr lang="ar-EG" sz="2400" dirty="0" smtClean="0"/>
              <a:t>1- </a:t>
            </a:r>
            <a:r>
              <a:rPr lang="ar-EG" sz="2400" b="1" dirty="0" smtClean="0"/>
              <a:t>تصميم </a:t>
            </a:r>
            <a:r>
              <a:rPr lang="ar-EG" sz="2400" b="1" dirty="0"/>
              <a:t>الأسئلة المطلوبة لجمع البيانات ( بناءا على أهداف الاستبيان ):</a:t>
            </a:r>
            <a:endParaRPr lang="en-US" sz="2400" dirty="0"/>
          </a:p>
          <a:p>
            <a:pPr algn="r" rtl="1"/>
            <a:r>
              <a:rPr lang="ar-EG" sz="2400" dirty="0"/>
              <a:t> </a:t>
            </a:r>
            <a:r>
              <a:rPr lang="ar-EG" sz="2400" dirty="0" smtClean="0"/>
              <a:t>2- </a:t>
            </a:r>
            <a:r>
              <a:rPr lang="ar-EG" sz="2400" b="1" dirty="0" smtClean="0"/>
              <a:t>تحكيم </a:t>
            </a:r>
            <a:r>
              <a:rPr lang="ar-EG" sz="2400" b="1" dirty="0"/>
              <a:t>الاستبيان </a:t>
            </a:r>
            <a:endParaRPr lang="en-US" sz="2400" dirty="0"/>
          </a:p>
          <a:p>
            <a:pPr lvl="0" algn="r" rtl="1"/>
            <a:r>
              <a:rPr lang="ar-EG" sz="2400" b="1" dirty="0" smtClean="0"/>
              <a:t>3- تجريب </a:t>
            </a:r>
            <a:r>
              <a:rPr lang="ar-EG" sz="2400" b="1" dirty="0"/>
              <a:t>الاستبيان </a:t>
            </a:r>
            <a:endParaRPr lang="en-US" sz="2400" dirty="0"/>
          </a:p>
          <a:p>
            <a:pPr algn="r"/>
            <a:r>
              <a:rPr lang="ar-EG" sz="2400" b="1" dirty="0" smtClean="0"/>
              <a:t>4- توزيع </a:t>
            </a:r>
            <a:r>
              <a:rPr lang="ar-EG" sz="2400" b="1" dirty="0"/>
              <a:t>الاستبيان </a:t>
            </a:r>
            <a:endParaRPr lang="en-US" sz="2400" b="1" dirty="0" smtClean="0"/>
          </a:p>
          <a:p>
            <a:pPr algn="r"/>
            <a:r>
              <a:rPr lang="ar-EG" sz="2400" b="1" dirty="0" smtClean="0"/>
              <a:t>5- جمع </a:t>
            </a:r>
            <a:r>
              <a:rPr lang="ar-EG" sz="2400" b="1" dirty="0"/>
              <a:t>الاستبيان </a:t>
            </a:r>
            <a:endParaRPr lang="en-US" sz="2400" b="1" dirty="0" smtClean="0"/>
          </a:p>
          <a:p>
            <a:pPr algn="r"/>
            <a:r>
              <a:rPr lang="ar-EG" sz="2400" b="1" dirty="0" smtClean="0"/>
              <a:t>6- تفريغ الاستبيان</a:t>
            </a:r>
          </a:p>
          <a:p>
            <a:pPr algn="r"/>
            <a:endParaRPr lang="ar-EG" sz="2400" b="1" dirty="0"/>
          </a:p>
          <a:p>
            <a:pPr lvl="0" algn="r"/>
            <a:endParaRPr lang="en-US" sz="2400" b="1" dirty="0" smtClean="0"/>
          </a:p>
          <a:p>
            <a:pPr lvl="0" algn="r"/>
            <a:r>
              <a:rPr lang="en-US" sz="2400" b="1" dirty="0" smtClean="0"/>
              <a:t>   </a:t>
            </a:r>
            <a:r>
              <a:rPr lang="ar-EG" sz="2400" b="1" dirty="0" smtClean="0"/>
              <a:t>أنواع </a:t>
            </a:r>
            <a:r>
              <a:rPr lang="ar-EG" sz="2400" b="1" dirty="0"/>
              <a:t>الاستبيان :</a:t>
            </a:r>
            <a:endParaRPr lang="en-US" sz="2400" dirty="0"/>
          </a:p>
          <a:p>
            <a:pPr algn="r"/>
            <a:r>
              <a:rPr lang="ar-EG" sz="2400" b="1" dirty="0" smtClean="0"/>
              <a:t>1- الاستبيان المغلق</a:t>
            </a:r>
            <a:r>
              <a:rPr lang="ar-EG" sz="2400" b="1" dirty="0"/>
              <a:t>.</a:t>
            </a:r>
            <a:r>
              <a:rPr lang="ar-EG" sz="2400" dirty="0"/>
              <a:t> </a:t>
            </a:r>
            <a:endParaRPr lang="en-US" sz="2400" b="1" dirty="0" smtClean="0"/>
          </a:p>
          <a:p>
            <a:pPr algn="r"/>
            <a:r>
              <a:rPr lang="ar-EG" sz="2400" b="1" dirty="0" smtClean="0"/>
              <a:t>2- الاستبيان المفتوح</a:t>
            </a:r>
            <a:endParaRPr lang="en-US" sz="2400" b="1" dirty="0" smtClean="0"/>
          </a:p>
          <a:p>
            <a:pPr algn="r"/>
            <a:r>
              <a:rPr lang="ar-EG" sz="2400" b="1" dirty="0" smtClean="0"/>
              <a:t>3- الاستبيان </a:t>
            </a:r>
            <a:r>
              <a:rPr lang="ar-EG" sz="2400" b="1" dirty="0"/>
              <a:t>المفتوح المغلق</a:t>
            </a:r>
            <a:r>
              <a:rPr lang="ar-EG" sz="2400" b="1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28723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22</TotalTime>
  <Words>61</Words>
  <Application>Microsoft Office PowerPoint</Application>
  <PresentationFormat>On-screen Show (4:3)</PresentationFormat>
  <Paragraphs>81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Thatch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Baghddadd</dc:creator>
  <cp:lastModifiedBy>Baghddadd</cp:lastModifiedBy>
  <cp:revision>5</cp:revision>
  <dcterms:created xsi:type="dcterms:W3CDTF">2006-08-16T00:00:00Z</dcterms:created>
  <dcterms:modified xsi:type="dcterms:W3CDTF">2021-01-14T19:43:24Z</dcterms:modified>
</cp:coreProperties>
</file>